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7" r:id="rId2"/>
  </p:sldMasterIdLst>
  <p:notesMasterIdLst>
    <p:notesMasterId r:id="rId29"/>
  </p:notesMasterIdLst>
  <p:handoutMasterIdLst>
    <p:handoutMasterId r:id="rId30"/>
  </p:handoutMasterIdLst>
  <p:sldIdLst>
    <p:sldId id="261" r:id="rId3"/>
    <p:sldId id="259" r:id="rId4"/>
    <p:sldId id="256" r:id="rId5"/>
    <p:sldId id="257" r:id="rId6"/>
    <p:sldId id="258" r:id="rId7"/>
    <p:sldId id="269" r:id="rId8"/>
    <p:sldId id="260" r:id="rId9"/>
    <p:sldId id="281" r:id="rId10"/>
    <p:sldId id="270" r:id="rId11"/>
    <p:sldId id="283" r:id="rId12"/>
    <p:sldId id="262" r:id="rId13"/>
    <p:sldId id="263" r:id="rId14"/>
    <p:sldId id="271" r:id="rId15"/>
    <p:sldId id="284" r:id="rId16"/>
    <p:sldId id="272" r:id="rId17"/>
    <p:sldId id="273" r:id="rId18"/>
    <p:sldId id="288" r:id="rId19"/>
    <p:sldId id="289" r:id="rId20"/>
    <p:sldId id="290" r:id="rId21"/>
    <p:sldId id="274" r:id="rId22"/>
    <p:sldId id="276" r:id="rId23"/>
    <p:sldId id="277" r:id="rId24"/>
    <p:sldId id="278" r:id="rId25"/>
    <p:sldId id="279" r:id="rId26"/>
    <p:sldId id="280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32D"/>
    <a:srgbClr val="B6B6B6"/>
    <a:srgbClr val="0091B9"/>
    <a:srgbClr val="F8E12B"/>
    <a:srgbClr val="A72931"/>
    <a:srgbClr val="0092B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23"/>
    <p:restoredTop sz="94836"/>
  </p:normalViewPr>
  <p:slideViewPr>
    <p:cSldViewPr snapToGrid="0" snapToObjects="1" showGuides="1">
      <p:cViewPr varScale="1">
        <p:scale>
          <a:sx n="132" d="100"/>
          <a:sy n="132" d="100"/>
        </p:scale>
        <p:origin x="432" y="200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59" d="100"/>
          <a:sy n="159" d="100"/>
        </p:scale>
        <p:origin x="262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FAFB1-094A-5D42-8886-B282110F4595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82984-3105-B544-B3D7-84F0E2576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9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8261A-6A60-FE4F-8563-E0524938461B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946F-C9B2-9B49-8DCA-D38D97C43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uild.fhir.org/search.html#lis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7f98c115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97f98c115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93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 id is provided by the Group we just fetched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491e6b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b491e6b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676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021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b491e6be6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b491e6be6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patient-based FHIR Query may not give you the data you want.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For example, a calculated score, a real-time measurement, an alert, even current graph or chart.</a:t>
            </a:r>
            <a:endParaRPr lang="en-US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844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cases for specialized care; off-hours care -- without requiring external clinicians on the viewing/supporting end to *store* data on their end.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95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 the core (upper left), patient lists with details about each individual. Source site can capture / calculate relevant metrics in a timely manner, and clinicians can open EHR to dig in or get further details.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40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b491e6be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b491e6be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“heads-up display”, sortable by columns like risk score, </a:t>
            </a:r>
            <a:r>
              <a:rPr lang="en-US" dirty="0"/>
              <a:t>Real time calculated data, not available as </a:t>
            </a:r>
            <a:r>
              <a:rPr lang="en-US" dirty="0" err="1"/>
              <a:t>fhir</a:t>
            </a:r>
            <a:r>
              <a:rPr lang="en-US" dirty="0"/>
              <a:t> resource.  All defined by the Q resource and data </a:t>
            </a:r>
            <a:r>
              <a:rPr lang="en-US" dirty="0" err="1"/>
              <a:t>suppied</a:t>
            </a:r>
            <a:r>
              <a:rPr lang="en-US" dirty="0"/>
              <a:t> by the QR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107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b613dc7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98b613dc7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583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b491e6be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b491e6be6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703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97f98c1154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97f98c1154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1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7f98c115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97f98c115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Writing, creating or managing a patient list is out of scope for this IG. Fetching client defined patients lists is also out of scope.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427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7f98c1154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97f98c1154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Jan 13, 2021 to Jan 15, 2021 - Virtual Event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0649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7f98c115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97f98c115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167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946F-C9B2-9B49-8DCA-D38D97C43A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78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b491e6b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b491e6b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When we say “EHR” in this document, we don’t mean to limit ourselves to electronic health record systems; the same technology can be used in HIEs, care coordination platforms, popoulation health systems, etc. Please read “EHR” here as a short-hand notation for something like “interoperable healthcare platform”.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639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7f98c1154_2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97f98c1154_2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51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491e6be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b491e6be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31708F"/>
                </a:solidFill>
                <a:highlight>
                  <a:srgbClr val="D9EDF7"/>
                </a:highlight>
              </a:rPr>
              <a:t>Sidebar Group vs List Resource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There is some overlapping functionality between List and Group in FHIR. The methodological difference is that: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Group is an actor - a collection that can be a subject of an observation, a recipient of data, etc. It is primarily defined by criteria…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Char char="●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List on the other hand, is NOT an actor. It is an organizer for presentation purposes only. It is always enumerated and has no defined criteria.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139700" marR="1397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Whether this difference merits 2 distinct resources remains an open question. The key practical advantages of Group is: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Support of the element and searchparameters for both the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- “person” in our case - and </a:t>
            </a:r>
            <a:r>
              <a:rPr lang="en" sz="1000">
                <a:solidFill>
                  <a:srgbClr val="31708F"/>
                </a:solidFill>
                <a:highlight>
                  <a:srgbClr val="D9EDF7"/>
                </a:highlight>
                <a:latin typeface="Courier New"/>
                <a:ea typeface="Courier New"/>
                <a:cs typeface="Courier New"/>
                <a:sym typeface="Courier New"/>
              </a:rPr>
              <a:t>managingEntity</a:t>
            </a: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 for user and system maintained lists. In other words, it allow querying for a patient list based on multiple existing elements and search parameters without having to create extensions and custom search parameters in order to return a targeted list of lists.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596900" marR="1397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708F"/>
              </a:buClr>
              <a:buSzPts val="1100"/>
              <a:buAutoNum type="arabicPeriod"/>
            </a:pPr>
            <a:r>
              <a:rPr lang="en">
                <a:solidFill>
                  <a:srgbClr val="31708F"/>
                </a:solidFill>
                <a:highlight>
                  <a:srgbClr val="D9EDF7"/>
                </a:highlight>
              </a:rPr>
              <a:t>Ability to display the members for presrentation when fetching an individual list.</a:t>
            </a:r>
            <a:endParaRPr>
              <a:solidFill>
                <a:srgbClr val="31708F"/>
              </a:solidFill>
              <a:highlight>
                <a:srgbClr val="D9EDF7"/>
              </a:highlight>
            </a:endParaRPr>
          </a:p>
          <a:p>
            <a:pPr marL="279400" marR="279400" lvl="0" indent="0" algn="l" rtl="0">
              <a:lnSpc>
                <a:spcPct val="115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Note that Group has no analogous search parameter to </a:t>
            </a:r>
            <a:r>
              <a:rPr lang="en" sz="1200">
                <a:solidFill>
                  <a:srgbClr val="337AB7"/>
                </a:solidFill>
                <a:highlight>
                  <a:srgbClr val="D9EDF7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_list</a:t>
            </a:r>
            <a:r>
              <a:rPr lang="en" sz="1200">
                <a:solidFill>
                  <a:srgbClr val="777777"/>
                </a:solidFill>
                <a:highlight>
                  <a:srgbClr val="D9EDF7"/>
                </a:highlight>
              </a:rPr>
              <a:t>.</a:t>
            </a:r>
            <a:endParaRPr sz="1200">
              <a:solidFill>
                <a:srgbClr val="777777"/>
              </a:solidFill>
              <a:highlight>
                <a:srgbClr val="D9EDF7"/>
              </a:highlight>
            </a:endParaRPr>
          </a:p>
          <a:p>
            <a:pPr marL="292100" marR="292100" lvl="0" indent="0" algn="l" rtl="0">
              <a:lnSpc>
                <a:spcPct val="142857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777777"/>
                </a:highlight>
              </a:rPr>
              <a:t> Comment</a:t>
            </a: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152400" marR="152400" lvl="0" indent="0" algn="l" rtl="0">
              <a:lnSpc>
                <a:spcPct val="142857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>
              <a:solidFill>
                <a:srgbClr val="FFFFFF"/>
              </a:solidFill>
              <a:highlight>
                <a:srgbClr val="777777"/>
              </a:highlight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32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b491e6be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b491e6be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b491e6b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b491e6b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4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491e6be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b491e6be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59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b491e6be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b491e6be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1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591018"/>
            <a:ext cx="12192000" cy="62669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490276"/>
            <a:ext cx="12192000" cy="216000"/>
          </a:xfrm>
          <a:prstGeom prst="rect">
            <a:avLst/>
          </a:prstGeom>
          <a:solidFill>
            <a:srgbClr val="FCE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3753"/>
            <a:ext cx="10515600" cy="886732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0091B9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199" y="1997236"/>
            <a:ext cx="10515600" cy="42251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89DAF-C941-8343-91EE-7C8164BA8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38198" y="83274"/>
            <a:ext cx="2774403" cy="435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0B960-14DC-1841-B599-2B04EF3AF0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54283" y="61763"/>
            <a:ext cx="1308869" cy="452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1C7C93-A012-E04C-87FA-83782B69507E}"/>
              </a:ext>
            </a:extLst>
          </p:cNvPr>
          <p:cNvSpPr txBox="1"/>
          <p:nvPr userDrawn="1"/>
        </p:nvSpPr>
        <p:spPr>
          <a:xfrm>
            <a:off x="11513256" y="6492128"/>
            <a:ext cx="409503" cy="214147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DE63DE5B-D6E9-7B40-84C0-058E84E3C55A}" type="slidenum">
              <a:rPr lang="en-US" sz="1200" b="0" cap="none" spc="0" baseline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pPr algn="r"/>
              <a:t>‹#›</a:t>
            </a:fld>
            <a:r>
              <a:rPr lang="en-US" sz="1300" b="0" cap="none" spc="0" baseline="0" dirty="0">
                <a:ln w="0"/>
                <a:solidFill>
                  <a:schemeClr val="bg1"/>
                </a:solidFill>
                <a:effectLst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79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2D50-5A51-8B4D-81D5-7317528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10020-24D7-CB4E-9003-99D2852E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D87B6-3A08-6F48-92DA-154115C8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49442-3175-404B-8E9D-F21F7775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282BD-B0A5-F949-AC62-E0C1B862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6809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0357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988-E591-1140-8440-9E5A656F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A8BA0-C484-9643-989B-18CCE0471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C842-16BF-C540-A520-429520075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6260D-FA16-0B46-B73B-739FC672D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4F0FE0-C033-7343-818D-09F6DBD26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99A9F-6A0C-3348-9A66-7ACE852B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E0DA-A4C8-D448-B041-B91FC7A7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EB2FB-E76B-EF4D-8B76-3BEE2AAB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3524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7AA0-552C-FF42-8647-9F002EB4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B1E81-CF18-044E-BA1B-131FD35E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31FBB-1D63-F646-9568-07F51461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9CED4-7B55-3646-8F16-BA161D39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7157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898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B0B0-A6E1-2941-AED3-1E41A7D6B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1CF2A-DBD1-264A-82FB-FB61CDD43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3E580-A037-F848-993D-5D4A5B5B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DA47-0AB3-2D4E-A199-559FFDF1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DA5D6-5518-ED40-BADF-F9F54EF0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F7295-17C2-A747-A367-2872127C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1815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56A-5CDE-8346-BE3D-6CB731C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2F976-F514-3D4B-B9DD-5266B0435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5E8E-99CA-134C-BF68-159CB29F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E4A6-EF2A-C345-901E-DE16D6F0B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91861-BA6A-5A4F-9240-C0A44E6C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DF8E4-53B6-7E4D-ABDB-BEECD74E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532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2BA0-E192-9147-AAF4-12131AF1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8280A-5A04-A54C-83B2-3840DA690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37AE3-51F4-7947-8CEA-ECB31F2F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1283B-F7D3-1A40-ABAA-F477180F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9725-14AC-3645-9C90-F559E66C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396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5C0877-7C04-174E-AD84-56CCC4C3E0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30A299-8708-F141-99A9-45D9333F1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6E975-72C7-084D-86A4-974C4F6C8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F1CC2-AA16-DB46-A519-683DEE13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CA6D3-0DDA-144B-BC2E-C79FAF03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20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95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46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6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568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C099F-40DC-6641-8351-E656F591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195428-A2CF-6641-8200-34BBD4106BCE}" type="datetimeFigureOut">
              <a:rPr lang="en-NL" smtClean="0"/>
              <a:pPr/>
              <a:t>12/1/20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CA38F-896A-C042-A014-368E91C5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84-2A42-E147-A1B3-F16AFD1B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31FF622-CAE0-3E4A-89ED-23B5A661A250}" type="slidenum">
              <a:rPr lang="en-NL" smtClean="0"/>
              <a:pPr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05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7957-8484-D54B-BC56-FC64EB47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5B238-7EBA-9947-A553-4100501D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907F-F047-7742-A1FB-B426902E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D2A89-C456-C146-B8D6-066E97B2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47EA-CBD8-984E-BAF6-0C6A036E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33670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A080-1E49-D740-B79A-DB78412F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18E-21B3-A84D-A662-B58E8192C9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AE2BF-5A29-3640-B9AC-AB574589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54198-FEBF-AE4C-9239-11579951B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B84-5243-1E4E-8276-3266AED4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25B3F-F2A4-824B-8F3C-1CA2418A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89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99EC-7EFE-7143-88D6-5138A608B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2E493-AE0C-B844-A52B-30493664D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7F25-B3BB-B343-9C43-E20FA37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F9DD3-140D-8241-AA2B-39B8C087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3C264-66CE-5743-8883-C4956955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35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7CB141-4E02-F140-932B-068CD8163D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76" y="100584"/>
            <a:ext cx="1888058" cy="78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0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1" r:id="rId2"/>
    <p:sldLayoutId id="2147483672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9C4D-D1EE-D843-8A7B-2915A083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24EA5-7E99-7845-AC29-31A5E7035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8BC2E-6183-4447-B445-75AC56C77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95428-A2CF-6641-8200-34BBD4106BCE}" type="datetimeFigureOut">
              <a:rPr lang="en-NL" smtClean="0"/>
              <a:t>12/1/20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4A654-20A4-A946-A661-6F9C6C93B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568B-C36E-5C4B-9D16-F233B1C9E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F622-CAE0-3E4A-89ED-23B5A661A25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225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haas@healthedatainc.com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rgo20-lists" TargetMode="External"/><Relationship Id="rId7" Type="http://schemas.openxmlformats.org/officeDocument/2006/relationships/hyperlink" Target="http://www.healthedata1.c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ka.ms/patient-lists-codelab" TargetMode="External"/><Relationship Id="rId5" Type="http://schemas.openxmlformats.org/officeDocument/2006/relationships/hyperlink" Target="https://hackmd.io/@erichaas/B1EnQ4YVP#/" TargetMode="External"/><Relationship Id="rId4" Type="http://schemas.openxmlformats.org/officeDocument/2006/relationships/hyperlink" Target="https://hackmd.io/AfJ9YNb6TNGeDSuAaHIn1g?vie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Argonaut 2020 Patient Lists</a:t>
            </a:r>
          </a:p>
        </p:txBody>
      </p:sp>
    </p:spTree>
    <p:extLst>
      <p:ext uri="{BB962C8B-B14F-4D97-AF65-F5344CB8AC3E}">
        <p14:creationId xmlns:p14="http://schemas.microsoft.com/office/powerpoint/2010/main" val="131066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6EF53F-6501-7D4F-9A0A-8222DE1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Search Syntax for Getting all the available Patient Lists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1AED68-4ADF-E549-88D8-7892473E7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`GET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Group?_summary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true&amp;type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=person&amp;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   characteristic=[Code value]&amp;</a:t>
            </a: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 value-reference=[Value value]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* value-reference is a custom 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SearchParameter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 in FHIR R4 added to FHIR R5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3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 rot="10800000" flipH="1" flipV="1">
            <a:off x="423510" y="125128"/>
            <a:ext cx="10096901" cy="8662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2. Fetch Individual Patient List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2" name="Google Shape;152;p32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Patient list is selected using a simple Fetch operation:</a:t>
            </a: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sz="1333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/Group/[id]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" dirty="0"/>
              <a:t>End User gets the list of Members</a:t>
            </a: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998" y="2201916"/>
            <a:ext cx="5790699" cy="288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86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R="118530">
              <a:lnSpc>
                <a:spcPct val="142857"/>
              </a:lnSpc>
              <a:spcBef>
                <a:spcPts val="1067"/>
              </a:spcBef>
              <a:spcAft>
                <a:spcPts val="1067"/>
              </a:spcAft>
              <a:buClr>
                <a:schemeClr val="dk1"/>
              </a:buClr>
              <a:buSzPts val="1100"/>
            </a:pPr>
            <a:r>
              <a:rPr lang="en" sz="4000" dirty="0">
                <a:solidFill>
                  <a:srgbClr val="000000"/>
                </a:solidFill>
              </a:rPr>
              <a:t>Are We Done?....</a:t>
            </a:r>
            <a:endParaRPr sz="4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2C3B30-C805-204A-B118-6EFEC630C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 Maybe, but typically need more data about the patient</a:t>
            </a: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3293520"/>
            <a:ext cx="11360799" cy="18704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" name="Google Shape;160;p33"/>
          <p:cNvSpPr/>
          <p:nvPr/>
        </p:nvSpPr>
        <p:spPr>
          <a:xfrm>
            <a:off x="35141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" name="Google Shape;161;p33"/>
          <p:cNvSpPr/>
          <p:nvPr/>
        </p:nvSpPr>
        <p:spPr>
          <a:xfrm>
            <a:off x="8313700" y="39737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33"/>
          <p:cNvSpPr/>
          <p:nvPr/>
        </p:nvSpPr>
        <p:spPr>
          <a:xfrm>
            <a:off x="9475233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" name="Google Shape;163;p33"/>
          <p:cNvSpPr/>
          <p:nvPr/>
        </p:nvSpPr>
        <p:spPr>
          <a:xfrm>
            <a:off x="10683600" y="3886415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etc.</a:t>
            </a:r>
            <a:endParaRPr sz="2400"/>
          </a:p>
        </p:txBody>
      </p:sp>
      <p:sp>
        <p:nvSpPr>
          <p:cNvPr id="164" name="Google Shape;164;p33"/>
          <p:cNvSpPr/>
          <p:nvPr/>
        </p:nvSpPr>
        <p:spPr>
          <a:xfrm>
            <a:off x="282433" y="3886399"/>
            <a:ext cx="1508400" cy="568000"/>
          </a:xfrm>
          <a:prstGeom prst="ellipse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009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52522" cy="1203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chemeClr val="tx1"/>
                </a:solidFill>
              </a:rPr>
              <a:t>3. Fetch Additional Data about each Patient</a:t>
            </a:r>
            <a:endParaRPr dirty="0">
              <a:solidFill>
                <a:schemeClr val="tx1"/>
              </a:solidFill>
            </a:endParaRPr>
          </a:p>
          <a:p>
            <a:endParaRPr dirty="0"/>
          </a:p>
        </p:txBody>
      </p:sp>
      <p:sp>
        <p:nvSpPr>
          <p:cNvPr id="170" name="Google Shape;170;p34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 dirty="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</a:pPr>
            <a:endParaRPr lang="en" dirty="0"/>
          </a:p>
          <a:p>
            <a:pPr>
              <a:lnSpc>
                <a:spcPct val="110000"/>
              </a:lnSpc>
              <a:spcBef>
                <a:spcPts val="2000"/>
              </a:spcBef>
            </a:pPr>
            <a:r>
              <a:rPr lang="en" dirty="0"/>
              <a:t>The Simplest approach is to do a series of queries on the Server to fetch additional data</a:t>
            </a:r>
            <a:r>
              <a:rPr lang="en" sz="1400" dirty="0">
                <a:solidFill>
                  <a:srgbClr val="333333"/>
                </a:solidFill>
                <a:highlight>
                  <a:srgbClr val="FFFFFF"/>
                </a:highlight>
              </a:rPr>
              <a:t>…</a:t>
            </a: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4" y="2361868"/>
            <a:ext cx="6091833" cy="2730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60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EF7DE-C68B-FF46-B159-64BD6D3C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89106"/>
            <a:ext cx="11360800" cy="763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additional Data Using Search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30B0BB-DA0F-C344-976D-510ADE6B5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ea typeface="Courier New"/>
                <a:cs typeface="Courier New"/>
                <a:sym typeface="Courier New"/>
              </a:rPr>
              <a:t>for each patient in Group: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Patient/ID</a:t>
            </a: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GET Observation/$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lastn?patient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=Patient/</a:t>
            </a:r>
            <a:r>
              <a:rPr lang="en-US" dirty="0" err="1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ID&amp;category</a:t>
            </a:r>
            <a:r>
              <a:rPr lang="en-US" dirty="0">
                <a:solidFill>
                  <a:srgbClr val="333333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=laboratory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663764" cy="87589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chemeClr val="tx1"/>
                </a:solidFill>
              </a:rPr>
              <a:t>When a Patient Based Query Fails</a:t>
            </a:r>
            <a:endParaRPr dirty="0">
              <a:solidFill>
                <a:schemeClr val="tx1"/>
              </a:solidFill>
            </a:endParaRPr>
          </a:p>
          <a:p>
            <a:pPr algn="ctr">
              <a:lnSpc>
                <a:spcPct val="115000"/>
              </a:lnSpc>
            </a:pPr>
            <a:endParaRPr sz="4000" dirty="0">
              <a:solidFill>
                <a:srgbClr val="474749"/>
              </a:solidFill>
            </a:endParaRPr>
          </a:p>
          <a:p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sz="half" idx="1"/>
          </p:nvPr>
        </p:nvSpPr>
        <p:spPr>
          <a:xfrm>
            <a:off x="6449729" y="1912252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endParaRPr lang="en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ts val="2000"/>
              </a:spcBef>
              <a:buClr>
                <a:srgbClr val="000000"/>
              </a:buClr>
            </a:pPr>
            <a:r>
              <a:rPr lang="en" dirty="0">
                <a:solidFill>
                  <a:srgbClr val="000000"/>
                </a:solidFill>
              </a:rPr>
              <a:t>Sometimes a patient based query isn’t going to get you what you want…</a:t>
            </a:r>
            <a:endParaRPr dirty="0">
              <a:solidFill>
                <a:srgbClr val="000000"/>
              </a:solidFill>
            </a:endParaRPr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21917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dirty="0"/>
          </a:p>
          <a:p>
            <a:pPr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8530" indent="0">
              <a:lnSpc>
                <a:spcPct val="142857"/>
              </a:lnSpc>
              <a:spcBef>
                <a:spcPts val="1067"/>
              </a:spcBef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marL="0" indent="0">
              <a:lnSpc>
                <a:spcPct val="110000"/>
              </a:lnSpc>
              <a:spcBef>
                <a:spcPts val="2000"/>
              </a:spcBef>
              <a:buNone/>
            </a:pPr>
            <a:endParaRPr dirty="0"/>
          </a:p>
          <a:p>
            <a:pPr indent="0">
              <a:spcBef>
                <a:spcPts val="1067"/>
              </a:spcBef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None/>
            </a:pPr>
            <a:endParaRPr dirty="0"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34" y="2567652"/>
            <a:ext cx="6091833" cy="273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5"/>
          <p:cNvSpPr txBox="1"/>
          <p:nvPr/>
        </p:nvSpPr>
        <p:spPr>
          <a:xfrm>
            <a:off x="3227133" y="4348971"/>
            <a:ext cx="762000" cy="3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???</a:t>
            </a:r>
            <a:endParaRPr sz="2400" dirty="0"/>
          </a:p>
        </p:txBody>
      </p:sp>
      <p:sp>
        <p:nvSpPr>
          <p:cNvPr id="182" name="Google Shape;182;p35"/>
          <p:cNvSpPr txBox="1"/>
          <p:nvPr/>
        </p:nvSpPr>
        <p:spPr>
          <a:xfrm>
            <a:off x="4255800" y="3318233"/>
            <a:ext cx="1840200" cy="1224738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Returns requested data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067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64521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Get the Specific Encounter or Appointment that defines the Group Membership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2989943"/>
            <a:ext cx="8485057" cy="343785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dirty="0" err="1"/>
              <a:t>Group.member.extension</a:t>
            </a:r>
            <a:r>
              <a:rPr lang="en-US" dirty="0"/>
              <a:t> to reference the specific Encounter or Appointment which define the group membership: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dirty="0"/>
              <a:t>For example, the appointment for each patient I am seeing today.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D1283E-E65E-6744-8CB9-E974D1F1E570}"/>
              </a:ext>
            </a:extLst>
          </p:cNvPr>
          <p:cNvSpPr txBox="1"/>
          <p:nvPr/>
        </p:nvSpPr>
        <p:spPr>
          <a:xfrm>
            <a:off x="838201" y="2270426"/>
            <a:ext cx="9002486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/>
              <a:t>A patient-based search on Encounter or Appointment may not give you only the one you are interested in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756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 idx="4294967295"/>
          </p:nvPr>
        </p:nvSpPr>
        <p:spPr>
          <a:xfrm>
            <a:off x="0" y="232620"/>
            <a:ext cx="10515600" cy="8858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Fetching Additional Data Using Questionnaire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2701970" y="4942074"/>
            <a:ext cx="5808233" cy="109778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Group</a:t>
            </a:r>
            <a:endParaRPr sz="2400"/>
          </a:p>
        </p:txBody>
      </p:sp>
      <p:sp>
        <p:nvSpPr>
          <p:cNvPr id="189" name="Google Shape;189;p36"/>
          <p:cNvSpPr/>
          <p:nvPr/>
        </p:nvSpPr>
        <p:spPr>
          <a:xfrm>
            <a:off x="1886856" y="1770743"/>
            <a:ext cx="8485057" cy="468608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/>
              <a:t>Group</a:t>
            </a:r>
            <a:endParaRPr sz="2400" b="1" dirty="0"/>
          </a:p>
          <a:p>
            <a:endParaRPr sz="2400" dirty="0"/>
          </a:p>
        </p:txBody>
      </p:sp>
      <p:sp>
        <p:nvSpPr>
          <p:cNvPr id="190" name="Google Shape;190;p36"/>
          <p:cNvSpPr/>
          <p:nvPr/>
        </p:nvSpPr>
        <p:spPr>
          <a:xfrm>
            <a:off x="1967625" y="3821632"/>
            <a:ext cx="8316508" cy="2328934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0..* Group.members</a:t>
            </a:r>
            <a:endParaRPr sz="2400"/>
          </a:p>
        </p:txBody>
      </p:sp>
      <p:sp>
        <p:nvSpPr>
          <p:cNvPr id="191" name="Google Shape;191;p36"/>
          <p:cNvSpPr/>
          <p:nvPr/>
        </p:nvSpPr>
        <p:spPr>
          <a:xfrm>
            <a:off x="1967639" y="2569028"/>
            <a:ext cx="8316508" cy="1069833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 err="1"/>
              <a:t>Group.extension</a:t>
            </a:r>
            <a:r>
              <a:rPr lang="en" sz="2400" dirty="0"/>
              <a:t> that references a Questionnaire form defining the data that is provided for each patient (</a:t>
            </a:r>
            <a:r>
              <a:rPr lang="en" sz="2400" dirty="0" err="1"/>
              <a:t>Group.member</a:t>
            </a:r>
            <a:r>
              <a:rPr lang="en" sz="2400" dirty="0"/>
              <a:t>)</a:t>
            </a:r>
            <a:endParaRPr sz="2400" dirty="0"/>
          </a:p>
        </p:txBody>
      </p:sp>
      <p:sp>
        <p:nvSpPr>
          <p:cNvPr id="192" name="Google Shape;192;p36"/>
          <p:cNvSpPr/>
          <p:nvPr/>
        </p:nvSpPr>
        <p:spPr>
          <a:xfrm>
            <a:off x="2065094" y="4523303"/>
            <a:ext cx="8113020" cy="1248496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/>
              <a:t>Group.member.extension</a:t>
            </a:r>
            <a:r>
              <a:rPr lang="en" sz="2400" dirty="0"/>
              <a:t> that references the filled out form (</a:t>
            </a:r>
            <a:r>
              <a:rPr lang="en" sz="2400" dirty="0" err="1"/>
              <a:t>QuestionnaireResponse</a:t>
            </a:r>
            <a:r>
              <a:rPr lang="en" sz="2400" dirty="0"/>
              <a:t>) supplying the patient data defined by the Questionnaire (filled by server not the patient)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724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96253" y="267337"/>
            <a:ext cx="9721516" cy="83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5B0B653-B4E0-7240-B026-543BCBCA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3" y="1875474"/>
            <a:ext cx="6720114" cy="387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3ECA36E-DE37-AA47-9FEA-52E249D84369}"/>
              </a:ext>
            </a:extLst>
          </p:cNvPr>
          <p:cNvSpPr txBox="1">
            <a:spLocks/>
          </p:cNvSpPr>
          <p:nvPr/>
        </p:nvSpPr>
        <p:spPr>
          <a:xfrm>
            <a:off x="3733120" y="5878696"/>
            <a:ext cx="5722937" cy="2111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/>
              <a:t>Thank you to Epic for sharing this content © 2020 Epic Systems Corporation</a:t>
            </a:r>
            <a:endParaRPr lang="en-US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4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91241" y="231456"/>
            <a:ext cx="9711891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tx1"/>
                </a:solidFill>
              </a:rPr>
              <a:t>Using the Questionnaire Extension -  Remote Monitoring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60871-D2C0-5B41-8DA4-98E93C956F5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6051550"/>
            <a:ext cx="5722937" cy="2111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87C47C-E5B6-F749-BE6F-F78BB45BE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2" y="1808979"/>
            <a:ext cx="7678057" cy="40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4;p33">
            <a:extLst>
              <a:ext uri="{FF2B5EF4-FFF2-40B4-BE49-F238E27FC236}">
                <a16:creationId xmlns:a16="http://schemas.microsoft.com/office/drawing/2014/main" id="{719298DF-4ECC-5443-9D33-3AB5FF68F0CB}"/>
              </a:ext>
            </a:extLst>
          </p:cNvPr>
          <p:cNvSpPr/>
          <p:nvPr/>
        </p:nvSpPr>
        <p:spPr>
          <a:xfrm flipV="1">
            <a:off x="2627087" y="1988455"/>
            <a:ext cx="4840200" cy="1625601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9152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0" y="0"/>
            <a:ext cx="0" cy="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16EABD6-16C7-BC40-AFA7-58FD1945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9" r="3" b="18621"/>
          <a:stretch/>
        </p:blipFill>
        <p:spPr>
          <a:xfrm>
            <a:off x="6808543" y="2035561"/>
            <a:ext cx="4055640" cy="3931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148CE-140C-EB48-B62A-EB92A23A1248}"/>
              </a:ext>
            </a:extLst>
          </p:cNvPr>
          <p:cNvSpPr txBox="1"/>
          <p:nvPr/>
        </p:nvSpPr>
        <p:spPr>
          <a:xfrm>
            <a:off x="548641" y="2035561"/>
            <a:ext cx="5547360" cy="30162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Eric M Haas, MS, DVM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Consultant  Health </a:t>
            </a:r>
            <a:r>
              <a:rPr lang="en-US" sz="3200" dirty="0" err="1"/>
              <a:t>eData</a:t>
            </a:r>
            <a:r>
              <a:rPr lang="en-US" sz="3200" dirty="0"/>
              <a:t> Inc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Email: </a:t>
            </a:r>
            <a:r>
              <a:rPr lang="en-US" sz="3200" dirty="0">
                <a:hlinkClick r:id="rId3"/>
              </a:rPr>
              <a:t>ehaas@healthedatainc.com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FHIR </a:t>
            </a:r>
            <a:r>
              <a:rPr lang="en-US" sz="3200" dirty="0" err="1"/>
              <a:t>Zulip</a:t>
            </a:r>
            <a:r>
              <a:rPr lang="en-US" sz="3200" dirty="0"/>
              <a:t> Chat</a:t>
            </a:r>
          </a:p>
          <a:p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97466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>
            <a:spLocks noGrp="1"/>
          </p:cNvSpPr>
          <p:nvPr>
            <p:ph type="title" idx="4294967295"/>
          </p:nvPr>
        </p:nvSpPr>
        <p:spPr>
          <a:xfrm>
            <a:off x="173254" y="192963"/>
            <a:ext cx="9673390" cy="100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Using the Questionnaire Extension  - Remote Monitoring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1086B2F-DEFE-C941-A8E9-000F4548096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69063" y="5602288"/>
            <a:ext cx="5722937" cy="21272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sz="1400" dirty="0"/>
              <a:t>Thank you to Epic for sharing this content © 2020 Epic Systems Corporation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B0BEC3-F8A2-CE48-AB9B-55DC32B0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9837"/>
            <a:ext cx="10823716" cy="29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4;p33">
            <a:extLst>
              <a:ext uri="{FF2B5EF4-FFF2-40B4-BE49-F238E27FC236}">
                <a16:creationId xmlns:a16="http://schemas.microsoft.com/office/drawing/2014/main" id="{4C46B757-78E9-424A-A4C8-8D91A173DB26}"/>
              </a:ext>
            </a:extLst>
          </p:cNvPr>
          <p:cNvSpPr/>
          <p:nvPr/>
        </p:nvSpPr>
        <p:spPr>
          <a:xfrm>
            <a:off x="725714" y="2277465"/>
            <a:ext cx="10936202" cy="1162419"/>
          </a:xfrm>
          <a:prstGeom prst="ellipse">
            <a:avLst/>
          </a:prstGeom>
          <a:noFill/>
          <a:ln w="1016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4403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56" y="0"/>
            <a:ext cx="7481467" cy="29222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>
            <a:spLocks noGrp="1"/>
          </p:cNvSpPr>
          <p:nvPr>
            <p:ph type="title" idx="4294967295"/>
          </p:nvPr>
        </p:nvSpPr>
        <p:spPr>
          <a:xfrm>
            <a:off x="511743" y="184587"/>
            <a:ext cx="9402278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Implementation Experience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12" name="Google Shape;212;p39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2089150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3200" b="1" dirty="0">
                <a:solidFill>
                  <a:schemeClr val="dk1"/>
                </a:solidFill>
              </a:rPr>
              <a:t>HL7 </a:t>
            </a:r>
            <a:r>
              <a:rPr lang="en" sz="3200" b="1" dirty="0" err="1">
                <a:solidFill>
                  <a:schemeClr val="dk1"/>
                </a:solidFill>
              </a:rPr>
              <a:t>Connectathon</a:t>
            </a:r>
            <a:r>
              <a:rPr lang="en" sz="3200" b="1" dirty="0">
                <a:solidFill>
                  <a:schemeClr val="dk1"/>
                </a:solidFill>
              </a:rPr>
              <a:t> 25: Sept 10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r>
              <a:rPr lang="en" sz="3200" b="1" dirty="0">
                <a:solidFill>
                  <a:schemeClr val="dk1"/>
                </a:solidFill>
              </a:rPr>
              <a:t>,11</a:t>
            </a:r>
            <a:r>
              <a:rPr lang="en" sz="3200" b="1" baseline="30000" dirty="0">
                <a:solidFill>
                  <a:schemeClr val="dk1"/>
                </a:solidFill>
              </a:rPr>
              <a:t>th</a:t>
            </a:r>
            <a:endParaRPr sz="2667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Servers: Cerner, Meditech, Microsoft,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dirty="0">
                <a:solidFill>
                  <a:srgbClr val="000000"/>
                </a:solidFill>
              </a:rPr>
              <a:t>Clients: Apple, Epic, Microsoft, Argonaut Test App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2667" b="1" dirty="0">
                <a:solidFill>
                  <a:srgbClr val="000000"/>
                </a:solidFill>
              </a:rPr>
              <a:t>Accomplishments: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Able to demonstrate basic proof of concept for above workflow for both Clients and Servers</a:t>
            </a:r>
            <a:endParaRPr sz="2667" dirty="0">
              <a:solidFill>
                <a:srgbClr val="000000"/>
              </a:solidFill>
            </a:endParaRPr>
          </a:p>
          <a:p>
            <a:pPr indent="-474121">
              <a:buClr>
                <a:srgbClr val="000000"/>
              </a:buClr>
              <a:buSzPts val="2000"/>
            </a:pPr>
            <a:r>
              <a:rPr lang="en" sz="2667" dirty="0">
                <a:solidFill>
                  <a:srgbClr val="000000"/>
                </a:solidFill>
              </a:rPr>
              <a:t>Identified Several Issues</a:t>
            </a:r>
            <a:endParaRPr sz="2667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3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 idx="4294967295"/>
          </p:nvPr>
        </p:nvSpPr>
        <p:spPr>
          <a:xfrm>
            <a:off x="163630" y="112127"/>
            <a:ext cx="10515600" cy="8874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Demonstration Applications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006" y="2034824"/>
            <a:ext cx="6631043" cy="40489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92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 idx="4294967295"/>
          </p:nvPr>
        </p:nvSpPr>
        <p:spPr>
          <a:xfrm>
            <a:off x="0" y="215974"/>
            <a:ext cx="11360150" cy="76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Roadmap</a:t>
            </a: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833" y="3760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033" y="3252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3" y="2744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233" y="2236871"/>
            <a:ext cx="406403" cy="41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3033" y="4370471"/>
            <a:ext cx="406403" cy="4111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p41"/>
          <p:cNvGraphicFramePr/>
          <p:nvPr>
            <p:extLst>
              <p:ext uri="{D42A27DB-BD31-4B8C-83A1-F6EECF244321}">
                <p14:modId xmlns:p14="http://schemas.microsoft.com/office/powerpoint/2010/main" val="3808995174"/>
              </p:ext>
            </p:extLst>
          </p:nvPr>
        </p:nvGraphicFramePr>
        <p:xfrm>
          <a:off x="1231500" y="2234503"/>
          <a:ext cx="9575266" cy="37027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9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April </a:t>
                      </a:r>
                      <a:endParaRPr sz="16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Kickoff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May-June </a:t>
                      </a:r>
                      <a:endParaRPr sz="1900" u="none" strike="noStrike" cap="none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Define Scope and API Design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July - August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Draft and 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September</a:t>
                      </a: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Connectathon Track - test multiple servers and clients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October - December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Iterate on IG and prototype implementations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50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/>
                        <a:t>January 2021</a:t>
                      </a:r>
                      <a:endParaRPr sz="1600" u="none" strike="noStrike" cap="none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dk1"/>
                          </a:solidFill>
                        </a:rPr>
                        <a:t>???: Ballot IG </a:t>
                      </a:r>
                      <a:endParaRPr sz="16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600" u="none" strike="noStrike" cap="none" dirty="0" err="1">
                          <a:solidFill>
                            <a:schemeClr val="dk1"/>
                          </a:solidFill>
                        </a:rPr>
                        <a:t>Connectathon</a:t>
                      </a:r>
                      <a:r>
                        <a:rPr lang="en" sz="1600" u="none" strike="noStrike" cap="none" dirty="0">
                          <a:solidFill>
                            <a:schemeClr val="dk1"/>
                          </a:solidFill>
                        </a:rPr>
                        <a:t> Track - test multiple servers and clients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64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28" y="1559291"/>
            <a:ext cx="9002219" cy="40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 txBox="1">
            <a:spLocks noGrp="1"/>
          </p:cNvSpPr>
          <p:nvPr>
            <p:ph type="title" idx="4294967295"/>
          </p:nvPr>
        </p:nvSpPr>
        <p:spPr>
          <a:xfrm>
            <a:off x="203237" y="282602"/>
            <a:ext cx="10515600" cy="88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>
              <a:lnSpc>
                <a:spcPct val="115000"/>
              </a:lnSpc>
            </a:pPr>
            <a:r>
              <a:rPr lang="en" sz="4000" b="1" dirty="0">
                <a:solidFill>
                  <a:schemeClr val="tx1"/>
                </a:solidFill>
              </a:rPr>
              <a:t>Next Steps</a:t>
            </a:r>
            <a:endParaRPr sz="4800" b="1" i="1" dirty="0">
              <a:solidFill>
                <a:schemeClr val="tx1"/>
              </a:solidFill>
            </a:endParaRPr>
          </a:p>
          <a:p>
            <a:endParaRPr b="1" dirty="0"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sz="quarter" idx="4294967295"/>
          </p:nvPr>
        </p:nvSpPr>
        <p:spPr>
          <a:xfrm>
            <a:off x="1676400" y="1997075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507987">
              <a:lnSpc>
                <a:spcPct val="100000"/>
              </a:lnSpc>
              <a:buClr>
                <a:srgbClr val="000000"/>
              </a:buClr>
              <a:buSzPts val="2400"/>
            </a:pPr>
            <a:r>
              <a:rPr lang="en" sz="3200" dirty="0">
                <a:solidFill>
                  <a:schemeClr val="dk1"/>
                </a:solidFill>
              </a:rPr>
              <a:t>HL7 FHIR January </a:t>
            </a:r>
            <a:r>
              <a:rPr lang="en" sz="3200" dirty="0" err="1">
                <a:solidFill>
                  <a:schemeClr val="dk1"/>
                </a:solidFill>
              </a:rPr>
              <a:t>Connectathon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endParaRPr sz="3200"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More Testing Capacity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Focus on getting additional Data using Q/QR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Large Lists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Getting Encounters and Appts that defined membership on the list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Publish Argonaut Implementation Guide</a:t>
            </a:r>
            <a:endParaRPr sz="3200" dirty="0">
              <a:solidFill>
                <a:schemeClr val="dk1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3200" dirty="0">
                <a:solidFill>
                  <a:schemeClr val="dk1"/>
                </a:solidFill>
              </a:rPr>
              <a:t>After more implementation experience hand off to HL7 for publishing as an HL7 IG.</a:t>
            </a:r>
            <a:endParaRPr sz="2667" dirty="0">
              <a:solidFill>
                <a:srgbClr val="333333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>
              <a:lnSpc>
                <a:spcPct val="100000"/>
              </a:lnSpc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indent="0">
              <a:buNone/>
            </a:pPr>
            <a:endParaRPr sz="2667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0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>
            <a:spLocks noGrp="1"/>
          </p:cNvSpPr>
          <p:nvPr>
            <p:ph type="title" idx="4294967295"/>
          </p:nvPr>
        </p:nvSpPr>
        <p:spPr>
          <a:xfrm>
            <a:off x="0" y="128621"/>
            <a:ext cx="10515600" cy="88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chemeClr val="tx1"/>
                </a:solidFill>
              </a:rPr>
              <a:t>Argonaut Patient List Resources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42" name="Google Shape;242;p43"/>
          <p:cNvSpPr txBox="1">
            <a:spLocks noGrp="1"/>
          </p:cNvSpPr>
          <p:nvPr>
            <p:ph type="body" sz="quarter" idx="4294967295"/>
          </p:nvPr>
        </p:nvSpPr>
        <p:spPr>
          <a:xfrm>
            <a:off x="721895" y="1415799"/>
            <a:ext cx="1051560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>
                <a:solidFill>
                  <a:srgbClr val="333333"/>
                </a:solidFill>
              </a:rPr>
              <a:t>Patients lists Wednesday 1-2 PM EDT (Next Meeting ...)</a:t>
            </a:r>
            <a:endParaRPr dirty="0">
              <a:solidFill>
                <a:srgbClr val="333333"/>
              </a:solidFill>
            </a:endParaRPr>
          </a:p>
          <a:p>
            <a:pPr indent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Running meeting notes</a:t>
            </a:r>
            <a:r>
              <a:rPr lang="en" sz="2667" dirty="0">
                <a:solidFill>
                  <a:srgbClr val="333333"/>
                </a:solidFill>
                <a:highlight>
                  <a:srgbClr val="FFFFFF"/>
                </a:highlight>
                <a:ea typeface="Roboto"/>
                <a:cs typeface="Roboto"/>
                <a:sym typeface="Roboto"/>
              </a:rPr>
              <a:t> </a:t>
            </a:r>
            <a:endParaRPr sz="2667"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Draft API</a:t>
            </a:r>
            <a:r>
              <a:rPr lang="en" u="sng" dirty="0">
                <a:solidFill>
                  <a:srgbClr val="474749"/>
                </a:solidFill>
              </a:rPr>
              <a:t> (sequence diagrams, FHIR artifacts)</a:t>
            </a:r>
            <a:endParaRPr lang="en" sz="2667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2020-09 Patient Lists Connecthon 25 Summary</a:t>
            </a:r>
            <a:endParaRPr lang="en" u="sng" dirty="0">
              <a:solidFill>
                <a:schemeClr val="hlink"/>
              </a:solidFill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dirty="0" err="1">
                <a:solidFill>
                  <a:srgbClr val="474749"/>
                </a:solidFill>
              </a:rPr>
              <a:t>Codelab</a:t>
            </a:r>
            <a:r>
              <a:rPr lang="en" dirty="0">
                <a:solidFill>
                  <a:srgbClr val="474749"/>
                </a:solidFill>
              </a:rPr>
              <a:t> exercise: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https://aka.ms/patient-lists-codelab</a:t>
            </a:r>
            <a:endParaRPr lang="en" sz="2667" u="sng" dirty="0">
              <a:solidFill>
                <a:srgbClr val="333333"/>
              </a:solidFill>
              <a:highlight>
                <a:srgbClr val="FFFFFF"/>
              </a:highlight>
              <a:ea typeface="Roboto"/>
              <a:sym typeface="Roboto"/>
            </a:endParaRPr>
          </a:p>
          <a:p>
            <a:pPr indent="-474121">
              <a:buClr>
                <a:srgbClr val="333333"/>
              </a:buClr>
              <a:buSzPts val="2000"/>
              <a:buFont typeface="Roboto"/>
              <a:buChar char="●"/>
            </a:pPr>
            <a:r>
              <a:rPr lang="en" sz="2667" dirty="0">
                <a:solidFill>
                  <a:srgbClr val="333333"/>
                </a:solidFill>
                <a:ea typeface="Roboto"/>
                <a:cs typeface="Roboto"/>
                <a:sym typeface="Roboto"/>
              </a:rPr>
              <a:t> </a:t>
            </a:r>
            <a:r>
              <a:rPr lang="en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7"/>
              </a:rPr>
              <a:t>Argo Patient Lists Test App</a:t>
            </a:r>
            <a:endParaRPr dirty="0">
              <a:solidFill>
                <a:srgbClr val="333333"/>
              </a:solidFill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ea typeface="Roboto"/>
              <a:cs typeface="Roboto"/>
              <a:sym typeface="Roboto"/>
            </a:endParaRPr>
          </a:p>
          <a:p>
            <a:pPr indent="0">
              <a:buNone/>
            </a:pPr>
            <a:endParaRPr sz="2133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Aft>
                <a:spcPts val="2133"/>
              </a:spcAft>
              <a:buNone/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423995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48;p44">
            <a:extLst>
              <a:ext uri="{FF2B5EF4-FFF2-40B4-BE49-F238E27FC236}">
                <a16:creationId xmlns:a16="http://schemas.microsoft.com/office/drawing/2014/main" id="{DFF70040-4C64-EE40-8030-84D3E3B1C8B3}"/>
              </a:ext>
            </a:extLst>
          </p:cNvPr>
          <p:cNvPicPr preferRelativeResize="0"/>
          <p:nvPr/>
        </p:nvPicPr>
        <p:blipFill rotWithShape="1">
          <a:blip r:embed="rId3"/>
          <a:srcRect t="18986" b="24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1C7AD1-AD9F-4455-B2C0-E5591D6C4F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1075" y="5316538"/>
            <a:ext cx="11210925" cy="746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5831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011B-F99B-5B4F-9AC7-A3D98319B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Scope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Background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Sketch of API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Implementation Experience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Demo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Roadmap</a:t>
            </a: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Next Steps</a:t>
            </a:r>
            <a:endParaRPr lang="en-US" sz="2000" b="1">
              <a:solidFill>
                <a:schemeClr val="tx1"/>
              </a:solidFill>
              <a:sym typeface="Arial"/>
            </a:endParaRPr>
          </a:p>
          <a:p>
            <a:pPr marL="609585">
              <a:buClr>
                <a:srgbClr val="33333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  <a:sym typeface="Arial"/>
              </a:rPr>
              <a:t>Resources</a:t>
            </a: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/>
          <a:srcRect l="5395" r="30009" b="2"/>
          <a:stretch/>
        </p:blipFill>
        <p:spPr>
          <a:xfrm>
            <a:off x="6024644" y="2554855"/>
            <a:ext cx="4397433" cy="25187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690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Argonaut Patient List Project Scope</a:t>
            </a:r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/>
                </a:solidFill>
              </a:rPr>
              <a:t>GOAL</a:t>
            </a:r>
            <a:r>
              <a:rPr lang="en-US" sz="2000">
                <a:solidFill>
                  <a:schemeClr val="tx1"/>
                </a:solidFill>
              </a:rPr>
              <a:t>: Support interoperable and standard exchange using the FHIR API for exposing </a:t>
            </a:r>
            <a:r>
              <a:rPr lang="en-US" sz="2000" i="1">
                <a:solidFill>
                  <a:schemeClr val="tx1"/>
                </a:solidFill>
              </a:rPr>
              <a:t>existing</a:t>
            </a:r>
            <a:r>
              <a:rPr lang="en-US" sz="2000">
                <a:solidFill>
                  <a:schemeClr val="tx1"/>
                </a:solidFill>
              </a:rPr>
              <a:t> EHR user-facing patient lists</a:t>
            </a:r>
          </a:p>
          <a:p>
            <a:pPr>
              <a:spcBef>
                <a:spcPts val="2133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“System Generated” Lists (e.g., Calender for the day showing patients)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“User Generated” Lists(e.g., Patients I want to follow up on)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Write is Out of Scope</a:t>
            </a:r>
          </a:p>
          <a:p>
            <a:pPr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Final Work Product will be an implementation Guide</a:t>
            </a:r>
          </a:p>
          <a:p>
            <a:pPr marL="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78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r>
              <a:rPr lang="en-US" sz="40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User-facing apps often need to know things like</a:t>
            </a:r>
            <a:r>
              <a:rPr lang="en-US" sz="1700">
                <a:solidFill>
                  <a:schemeClr val="tx1"/>
                </a:solidFill>
                <a:sym typeface="Roboto"/>
              </a:rPr>
              <a:t>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I’m seeing today,”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I’m responsible for in the hospital right now,”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“Who are the patients in this ward.”</a:t>
            </a:r>
          </a:p>
          <a:p>
            <a:pPr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This core functionality is already supported by EHR systems</a:t>
            </a:r>
          </a:p>
          <a:p>
            <a:pPr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However no standards based guidance for creation of and manipulation of patient lists currently exists.</a:t>
            </a:r>
          </a:p>
          <a:p>
            <a:pPr>
              <a:buClr>
                <a:srgbClr val="333333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sym typeface="Roboto"/>
              </a:rPr>
              <a:t>Several Options: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Search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Assemble Patients in  List Resource</a:t>
            </a:r>
          </a:p>
          <a:p>
            <a:pPr lvl="1">
              <a:spcBef>
                <a:spcPts val="0"/>
              </a:spcBef>
              <a:buClr>
                <a:srgbClr val="333333"/>
              </a:buClr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/>
                </a:solidFill>
                <a:sym typeface="Roboto"/>
              </a:rPr>
              <a:t>Assemble Patietns in Group Resource</a:t>
            </a: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/>
          <a:srcRect r="4" b="3065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42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b="1" dirty="0"/>
              <a:t>Sketch of API</a:t>
            </a:r>
            <a:endParaRPr sz="4000" b="1" dirty="0"/>
          </a:p>
        </p:txBody>
      </p:sp>
      <p:sp>
        <p:nvSpPr>
          <p:cNvPr id="128" name="Google Shape;128;p29"/>
          <p:cNvSpPr/>
          <p:nvPr/>
        </p:nvSpPr>
        <p:spPr>
          <a:xfrm>
            <a:off x="2190833" y="24632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1. Discovery of ‘User Facing’ Lists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9"/>
          <p:cNvSpPr/>
          <p:nvPr/>
        </p:nvSpPr>
        <p:spPr>
          <a:xfrm>
            <a:off x="2190833" y="36904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2. Fetch Patient List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/>
          <p:nvPr/>
        </p:nvSpPr>
        <p:spPr>
          <a:xfrm>
            <a:off x="2190833" y="4917633"/>
            <a:ext cx="7535600" cy="1227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3. Fetch Additional Data about each Patient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2190833" y="1660600"/>
            <a:ext cx="7535600" cy="493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Patient List Uses the FHIR </a:t>
            </a:r>
            <a:r>
              <a:rPr lang="en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Resource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470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/>
              <a:t>REMEMBER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6400" dirty="0">
                <a:solidFill>
                  <a:srgbClr val="000000"/>
                </a:solidFill>
              </a:rPr>
              <a:t>For Patient List Think </a:t>
            </a:r>
            <a:r>
              <a:rPr lang="en-US" sz="6400" b="1" dirty="0">
                <a:solidFill>
                  <a:srgbClr val="000000"/>
                </a:solidFill>
              </a:rPr>
              <a:t>Group</a:t>
            </a:r>
            <a:r>
              <a:rPr lang="en-US" sz="6400" dirty="0">
                <a:solidFill>
                  <a:srgbClr val="000000"/>
                </a:solidFill>
              </a:rPr>
              <a:t> Resource</a:t>
            </a:r>
          </a:p>
          <a:p>
            <a:pPr marL="0" indent="0">
              <a:buNone/>
            </a:pPr>
            <a:endParaRPr lang="en-US" sz="6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For our use case, Group lists members (`actual` = true) and members reference Patients using their logical FHIR ids.</a:t>
            </a:r>
          </a:p>
        </p:txBody>
      </p:sp>
    </p:spTree>
    <p:extLst>
      <p:ext uri="{BB962C8B-B14F-4D97-AF65-F5344CB8AC3E}">
        <p14:creationId xmlns:p14="http://schemas.microsoft.com/office/powerpoint/2010/main" val="420366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00D471-DBF2-CD40-B8C7-86C640FD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Group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8AF4F-DFA5-B942-9504-23B8D262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400533"/>
            <a:ext cx="9893300" cy="4864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B9B2BC-C0A4-8549-8894-F293F9B242B4}"/>
              </a:ext>
            </a:extLst>
          </p:cNvPr>
          <p:cNvSpPr/>
          <p:nvPr/>
        </p:nvSpPr>
        <p:spPr>
          <a:xfrm>
            <a:off x="4963886" y="4717142"/>
            <a:ext cx="1378857" cy="4215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37869F-DF0E-994C-A137-EA7384B8B1A1}"/>
              </a:ext>
            </a:extLst>
          </p:cNvPr>
          <p:cNvSpPr/>
          <p:nvPr/>
        </p:nvSpPr>
        <p:spPr>
          <a:xfrm>
            <a:off x="1052283" y="3483429"/>
            <a:ext cx="1182917" cy="5303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8B367D-FF6E-5C4D-BF45-804A94D3EF10}"/>
              </a:ext>
            </a:extLst>
          </p:cNvPr>
          <p:cNvSpPr/>
          <p:nvPr/>
        </p:nvSpPr>
        <p:spPr>
          <a:xfrm>
            <a:off x="7678057" y="1901884"/>
            <a:ext cx="1378857" cy="53002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5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1809548" y="166987"/>
            <a:ext cx="7517331" cy="10625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1. Discovery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3" name="Google Shape;143;p31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endParaRPr sz="1600">
              <a:solidFill>
                <a:srgbClr val="3170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sz="half" idx="2"/>
          </p:nvPr>
        </p:nvSpPr>
        <p:spPr>
          <a:xfrm>
            <a:off x="6171401" y="1537764"/>
            <a:ext cx="5181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Use Group Resource</a:t>
            </a:r>
            <a:endParaRPr dirty="0"/>
          </a:p>
          <a:p>
            <a:r>
              <a:rPr lang="en" dirty="0"/>
              <a:t>Ability to Search by characteristic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Location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Practitioner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Organization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 err="1"/>
              <a:t>CareTeam</a:t>
            </a:r>
            <a:endParaRPr dirty="0"/>
          </a:p>
          <a:p>
            <a:r>
              <a:rPr lang="en" dirty="0"/>
              <a:t>Ability to Search by manager of List</a:t>
            </a:r>
            <a:endParaRPr dirty="0"/>
          </a:p>
          <a:p>
            <a:r>
              <a:rPr lang="en" dirty="0"/>
              <a:t>Use Summary Search to limit payload size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118530" marR="118530" indent="0">
              <a:lnSpc>
                <a:spcPct val="142857"/>
              </a:lnSpc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sz="1333" dirty="0">
              <a:solidFill>
                <a:srgbClr val="333333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34" y="2012967"/>
            <a:ext cx="5333201" cy="340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18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>
          <a:defRPr sz="3000" b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1351</Words>
  <Application>Microsoft Macintosh PowerPoint</Application>
  <PresentationFormat>Widescreen</PresentationFormat>
  <Paragraphs>186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Open Sans</vt:lpstr>
      <vt:lpstr>Roboto</vt:lpstr>
      <vt:lpstr>Office Theme</vt:lpstr>
      <vt:lpstr>Custom Design</vt:lpstr>
      <vt:lpstr>PowerPoint Presentation</vt:lpstr>
      <vt:lpstr>Who am I?</vt:lpstr>
      <vt:lpstr>Argonaut Patient Lists</vt:lpstr>
      <vt:lpstr>Argonaut Patient List Project Scope</vt:lpstr>
      <vt:lpstr>Background</vt:lpstr>
      <vt:lpstr>Sketch of API</vt:lpstr>
      <vt:lpstr>REMEMBER</vt:lpstr>
      <vt:lpstr>The Group Resource</vt:lpstr>
      <vt:lpstr>1. Discovery</vt:lpstr>
      <vt:lpstr>Example Search Syntax for Getting all the available Patient Lists</vt:lpstr>
      <vt:lpstr>2. Fetch Individual Patient List</vt:lpstr>
      <vt:lpstr>Are We Done?....</vt:lpstr>
      <vt:lpstr>3. Fetch Additional Data about each Patient </vt:lpstr>
      <vt:lpstr>Getting additional Data Using Search </vt:lpstr>
      <vt:lpstr>When a Patient Based Query Fails  </vt:lpstr>
      <vt:lpstr>Get the Specific Encounter or Appointment that defines the Group Membership</vt:lpstr>
      <vt:lpstr>Fetching Additional Data Using Questionnaire</vt:lpstr>
      <vt:lpstr>Using the Questionnaire Extension -  Remote Monitoring</vt:lpstr>
      <vt:lpstr>Using the Questionnaire Extension -  Remote Monitoring</vt:lpstr>
      <vt:lpstr>Using the Questionnaire Extension  - Remote Monitoring</vt:lpstr>
      <vt:lpstr>Implementation Experience</vt:lpstr>
      <vt:lpstr>Demonstration Applications</vt:lpstr>
      <vt:lpstr>Argonaut Patient List Roadmap</vt:lpstr>
      <vt:lpstr>Next Steps </vt:lpstr>
      <vt:lpstr>Argonaut Patient List 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Eric M Haas, Health eData Inc</dc:title>
  <dc:creator>Eric Haas</dc:creator>
  <cp:lastModifiedBy>Eric Haas</cp:lastModifiedBy>
  <cp:revision>7</cp:revision>
  <dcterms:created xsi:type="dcterms:W3CDTF">2020-12-01T21:47:46Z</dcterms:created>
  <dcterms:modified xsi:type="dcterms:W3CDTF">2020-12-01T22:32:57Z</dcterms:modified>
</cp:coreProperties>
</file>